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8" r:id="rId2"/>
    <p:sldId id="256" r:id="rId3"/>
    <p:sldId id="294" r:id="rId4"/>
    <p:sldId id="296" r:id="rId5"/>
    <p:sldId id="297" r:id="rId6"/>
    <p:sldId id="299" r:id="rId7"/>
    <p:sldId id="298" r:id="rId8"/>
    <p:sldId id="300" r:id="rId9"/>
    <p:sldId id="301" r:id="rId10"/>
    <p:sldId id="293" r:id="rId11"/>
    <p:sldId id="284" r:id="rId12"/>
    <p:sldId id="285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63C1"/>
    <a:srgbClr val="5B9BD5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269D01E-BC32-4049-B463-5C60D7B0CCD2}" styleName="테마 스타일 2 - 강조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832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AE0CE5-F90F-4BDF-B41A-BB6D5DA4ADFA}" type="datetimeFigureOut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741914-FCE1-4CF3-8CFB-5B5A3403D1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36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0FDBE-E144-42C2-B200-B7C12B862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12DB6BD-A4D8-452F-B138-2F033465E7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DFE118-0EB1-481F-B80B-5C38E9B1F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E986-061E-4767-8338-52965FBFDABF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F6CBDC-DD51-4A20-99A6-4A2096B46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898F6-357B-4AF0-9321-CF22F0B7F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607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274D4F-0883-42D2-96FA-A2980A1EB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5263C1-3B27-44CB-ADA3-EF80EAF61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7EDCC-DA42-47DA-82DB-E6573274A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806C-4736-4F58-8582-B8F7F9441973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2EB4A1-A687-4FEA-809E-FB0696191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5B889-7445-444C-9E5E-2724805DA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95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6804D18-CEA4-41B5-8A7A-B5279EE3B6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160D-AE0F-43FC-BD8C-AAFAC7A99D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092247-9CF5-412D-83FC-5294E7056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060FE-2537-49E0-AC4A-00D616856957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27FFD9-C487-4CD6-AE5C-CED63F67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A5600-BE23-4692-8B09-265EB64F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71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0580CC-A87F-4703-A9FA-547C71793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2BA0DF-1C15-465D-9A57-1CA36C4C8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6AA823-BFB1-449E-A1C8-27955F099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6583F-1BC8-49F8-AD66-D1C9B60444CA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8BF6B7-9F0D-465A-A728-C766F9B34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324838-ADB7-40F6-A9E2-CFCFDF5B4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625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54DBD0-682B-4A32-A695-0957620C1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A1646C-5E03-466F-845B-135DFA7D0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F2C69C-30C8-446E-8B56-6543285C2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4B599E-E4EB-4AA8-86BF-2F5EA286ACEE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06CAD1-02C7-4280-A8B3-9058AF390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6CBFCF-C366-4C9E-9139-AF6FC7B42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718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EB866B-0D8F-46FD-A6AC-37CF4237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977B94-07BA-4B7B-8066-6940791BCC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CA79C4-E1F7-466D-BC45-71BF7F8D1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FB45F9-A86E-4468-AAFB-785EB4B19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C25E8-77FF-47E9-AFAB-7B1F9CA2D672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0B64E4-663E-45F9-870C-328282E02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FBF23C-738F-44D2-A61C-F542658A5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247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08536-D58F-4E7C-8426-ABDBCD8D9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84CDDA-7E4E-4F10-BC48-CEE503B5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F091F72-7C9A-4233-BD6E-096F0C49E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462D89-0973-47E3-A921-19D978E115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AF3B71-1BF8-48AD-B0B7-C6F33100C3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1F4D91-B1C4-4BDA-920F-891B4C01F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E2FDD-ED70-4956-8C04-B1535C08C520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D50109-1799-4497-81A6-331A4DA3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C0577B-DD69-4715-A605-3C43B8EBC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757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8C8914-026C-4ADD-A8B0-877D11B1E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72E3836-1305-490F-B0E2-32AA6D248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467F8-0EF6-4014-A0A1-80151B320D8B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D131218-87C5-4C65-8F24-4CF4E66BF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AF5299-D959-4667-803B-17CC7091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178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E8B252-2354-4DEB-BE0B-AE9172860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D42B4-63A1-4E08-BC46-AA60E3DE9D2C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B45D91-3AB6-4C16-B9E3-9BDED975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675DD5-C94A-4D7F-B63C-8D6C748C5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335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DD6312-8DB6-4583-A630-8CCAE1213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E4A23D-C08A-4839-8F8F-B31268161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F07010-6CBB-472D-AF50-14B45373F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8E41D7-7361-4ABA-939E-A3D963ED3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26A23-E3FA-4DFC-AADD-165325F2B919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4B605C-6279-4028-B42A-F05931740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A731B5-CB24-4EB7-82C8-423CF4008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24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2CCA5-A3BD-4114-828F-9F00374B0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2F84929-3150-469A-9DF5-FBA5FB7ED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84B9BD-74D9-4B7A-B3B6-246916A0E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24FDAF-CD0C-4170-B2F9-7D70C0BC7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DC75B-A304-4BE7-8D21-EF9BBEF859E6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6D8236-774B-42A1-9461-782F4620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98A841-9BFA-462C-ACA3-406486FE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37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DB3517A-4489-4563-B368-331AFAF5C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DEFD28-F0D3-4FBB-B10B-AB8B747E5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F65865-B91F-42A2-9AB9-CB2D3DB7D9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40DB3-D916-4B6B-94F2-646473027273}" type="datetime1">
              <a:rPr lang="ko-KR" altLang="en-US" smtClean="0"/>
              <a:t>2022-04-29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F24938-1CC3-4ABF-89C8-D9DA026E4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65E21E-395C-4D76-B015-842DF54369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767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ihub.or.kr/aidata/33921" TargetMode="External"/><Relationship Id="rId2" Type="http://schemas.openxmlformats.org/officeDocument/2006/relationships/hyperlink" Target="https://pstudio411.tistory.com/entry/Ubuntu-2004-Nvidia%EB%93%9C%EB%9D%BC%EC%9D%B4%EB%B2%84-%EC%84%A4%EC%B9%98%ED%95%98%EA%B8%B0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blog.roboflow.com/yolov5-improvements-and-evaluation/" TargetMode="External"/><Relationship Id="rId4" Type="http://schemas.openxmlformats.org/officeDocument/2006/relationships/hyperlink" Target="https://github.com/ultralytics/yolov5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232116B-ADE0-4213-A566-454551D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09323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en-US" sz="4400" spc="-15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중간 결과 발표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B9B5270-93EA-4884-9C28-5BCE37603EE3}"/>
              </a:ext>
            </a:extLst>
          </p:cNvPr>
          <p:cNvGrpSpPr/>
          <p:nvPr/>
        </p:nvGrpSpPr>
        <p:grpSpPr>
          <a:xfrm>
            <a:off x="3187217" y="2370769"/>
            <a:ext cx="3080233" cy="338554"/>
            <a:chOff x="3187217" y="2427919"/>
            <a:chExt cx="3080233" cy="33855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21EB37A-4371-4D14-A4C4-2BB1144AF17E}"/>
                </a:ext>
              </a:extLst>
            </p:cNvPr>
            <p:cNvSpPr txBox="1"/>
            <p:nvPr/>
          </p:nvSpPr>
          <p:spPr>
            <a:xfrm>
              <a:off x="3187217" y="2427919"/>
              <a:ext cx="2852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spc="-15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S A S (Safety Alert System)</a:t>
              </a:r>
              <a:endParaRPr lang="ko-KR" altLang="en-US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63742CBE-E2B7-4321-9ECE-865DBA21BE5E}"/>
                </a:ext>
              </a:extLst>
            </p:cNvPr>
            <p:cNvCxnSpPr>
              <a:cxnSpLocks/>
            </p:cNvCxnSpPr>
            <p:nvPr/>
          </p:nvCxnSpPr>
          <p:spPr>
            <a:xfrm>
              <a:off x="3251200" y="2709323"/>
              <a:ext cx="301625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D2B78B0-74F3-4EDB-93CF-6D6D3772ACD3}"/>
              </a:ext>
            </a:extLst>
          </p:cNvPr>
          <p:cNvCxnSpPr>
            <a:cxnSpLocks/>
          </p:cNvCxnSpPr>
          <p:nvPr/>
        </p:nvCxnSpPr>
        <p:spPr>
          <a:xfrm flipV="1">
            <a:off x="6267450" y="3295649"/>
            <a:ext cx="2974086" cy="190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3214AE5-3333-429E-B51D-7A6516CFC740}"/>
              </a:ext>
            </a:extLst>
          </p:cNvPr>
          <p:cNvSpPr txBox="1"/>
          <p:nvPr/>
        </p:nvSpPr>
        <p:spPr>
          <a:xfrm>
            <a:off x="7815072" y="3320816"/>
            <a:ext cx="2852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Team. UNDERDOG</a:t>
            </a:r>
            <a:endParaRPr lang="ko-KR" altLang="en-US" sz="1600" spc="-15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BCCD4E6-C13F-45DF-888C-82A54E6C250B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D22501C-6A65-4147-8F92-3714F32178C8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D29B11E3-7C12-465F-BBEC-B1D6F6350C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9F7D682-5B5B-454D-9801-6ADF20CA6752}"/>
              </a:ext>
            </a:extLst>
          </p:cNvPr>
          <p:cNvSpPr txBox="1"/>
          <p:nvPr/>
        </p:nvSpPr>
        <p:spPr>
          <a:xfrm>
            <a:off x="7815072" y="3587640"/>
            <a:ext cx="2852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20160072 </a:t>
            </a:r>
            <a:r>
              <a:rPr lang="ko-KR" altLang="en-US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구태훈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6E87AB-DD50-464E-87A4-CD2455A82A74}"/>
              </a:ext>
            </a:extLst>
          </p:cNvPr>
          <p:cNvSpPr txBox="1"/>
          <p:nvPr/>
        </p:nvSpPr>
        <p:spPr>
          <a:xfrm>
            <a:off x="7815072" y="3854464"/>
            <a:ext cx="2852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20160114 </a:t>
            </a:r>
            <a:r>
              <a:rPr lang="ko-KR" altLang="en-US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김경민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A1EE0D-AC44-4E98-B2A7-C411B868806C}"/>
              </a:ext>
            </a:extLst>
          </p:cNvPr>
          <p:cNvSpPr txBox="1"/>
          <p:nvPr/>
        </p:nvSpPr>
        <p:spPr>
          <a:xfrm>
            <a:off x="7815072" y="4121288"/>
            <a:ext cx="2852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20160921 </a:t>
            </a:r>
            <a:r>
              <a:rPr lang="ko-KR" altLang="en-US" sz="1600" spc="-15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이재문</a:t>
            </a:r>
            <a:endParaRPr lang="ko-KR" altLang="en-US" sz="1600" spc="-15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2A2A1D-3243-4C40-8D43-C945975D5DA8}"/>
              </a:ext>
            </a:extLst>
          </p:cNvPr>
          <p:cNvSpPr txBox="1"/>
          <p:nvPr/>
        </p:nvSpPr>
        <p:spPr>
          <a:xfrm>
            <a:off x="7815072" y="4388112"/>
            <a:ext cx="2852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20161115 </a:t>
            </a:r>
            <a:r>
              <a:rPr lang="ko-KR" altLang="en-US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정재형</a:t>
            </a:r>
          </a:p>
        </p:txBody>
      </p:sp>
    </p:spTree>
    <p:extLst>
      <p:ext uri="{BB962C8B-B14F-4D97-AF65-F5344CB8AC3E}">
        <p14:creationId xmlns:p14="http://schemas.microsoft.com/office/powerpoint/2010/main" val="4046241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E030FC28-0121-4AB3-87BA-A055D28AE1E2}"/>
              </a:ext>
            </a:extLst>
          </p:cNvPr>
          <p:cNvGrpSpPr/>
          <p:nvPr/>
        </p:nvGrpSpPr>
        <p:grpSpPr>
          <a:xfrm>
            <a:off x="75883" y="-19050"/>
            <a:ext cx="3287800" cy="861774"/>
            <a:chOff x="75883" y="-19050"/>
            <a:chExt cx="3287800" cy="86177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2A17B34-FEFB-4770-9DB1-696CE761A4DE}"/>
                </a:ext>
              </a:extLst>
            </p:cNvPr>
            <p:cNvSpPr txBox="1"/>
            <p:nvPr/>
          </p:nvSpPr>
          <p:spPr>
            <a:xfrm rot="5400000">
              <a:off x="319692" y="-26285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04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F54E207-A230-4096-A32F-44B0A39CCF10}"/>
                </a:ext>
              </a:extLst>
            </p:cNvPr>
            <p:cNvSpPr txBox="1"/>
            <p:nvPr/>
          </p:nvSpPr>
          <p:spPr>
            <a:xfrm>
              <a:off x="707448" y="166898"/>
              <a:ext cx="26562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15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모델 선정</a:t>
              </a:r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4FFD768-8A04-456F-A762-F1D19720C219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EF6387-A7FE-4CDA-8371-FBC8F066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04FA87-9322-49B7-9491-4F8AF56582FB}"/>
              </a:ext>
            </a:extLst>
          </p:cNvPr>
          <p:cNvSpPr txBox="1"/>
          <p:nvPr/>
        </p:nvSpPr>
        <p:spPr>
          <a:xfrm>
            <a:off x="698500" y="1414100"/>
            <a:ext cx="70160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spc="-150" dirty="0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YOLAC</a:t>
            </a:r>
            <a:r>
              <a:rPr lang="ko-KR" altLang="en-US" sz="2000" spc="-150" dirty="0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를 이용하여 데이터 </a:t>
            </a:r>
            <a:r>
              <a:rPr lang="ko-KR" altLang="en-US" sz="2000" spc="-150" dirty="0" err="1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인퍼런스</a:t>
            </a:r>
            <a:r>
              <a:rPr lang="ko-KR" altLang="en-US" sz="2000" spc="-150" dirty="0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후 소요시간 및 정확도 확인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E0A8233-9FEC-43E0-B9C7-F921F5D1994D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EB7A89A-2F87-4089-AD06-2B993E721F20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AEA58214-D1AE-4B04-A22F-1BEE2F5C16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2DB4BF9A-A43E-4E7F-B7BA-B88AAE93A0F8}"/>
              </a:ext>
            </a:extLst>
          </p:cNvPr>
          <p:cNvSpPr txBox="1"/>
          <p:nvPr/>
        </p:nvSpPr>
        <p:spPr>
          <a:xfrm>
            <a:off x="698499" y="2121986"/>
            <a:ext cx="70160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spc="-150" dirty="0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결과 사진</a:t>
            </a:r>
          </a:p>
        </p:txBody>
      </p:sp>
    </p:spTree>
    <p:extLst>
      <p:ext uri="{BB962C8B-B14F-4D97-AF65-F5344CB8AC3E}">
        <p14:creationId xmlns:p14="http://schemas.microsoft.com/office/powerpoint/2010/main" val="3972255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9890713-6D61-41EF-8B1E-F02B3607B0DD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L 도형 7">
            <a:extLst>
              <a:ext uri="{FF2B5EF4-FFF2-40B4-BE49-F238E27FC236}">
                <a16:creationId xmlns:a16="http://schemas.microsoft.com/office/drawing/2014/main" id="{AA47EEB1-50CE-4DE1-A9E7-841DBF249608}"/>
              </a:ext>
            </a:extLst>
          </p:cNvPr>
          <p:cNvSpPr/>
          <p:nvPr/>
        </p:nvSpPr>
        <p:spPr>
          <a:xfrm rot="5400000">
            <a:off x="640646" y="1519243"/>
            <a:ext cx="644522" cy="558800"/>
          </a:xfrm>
          <a:prstGeom prst="corner">
            <a:avLst>
              <a:gd name="adj1" fmla="val 4546"/>
              <a:gd name="adj2" fmla="val 4545"/>
            </a:avLst>
          </a:prstGeom>
          <a:solidFill>
            <a:srgbClr val="424242"/>
          </a:solidFill>
          <a:ln w="6350">
            <a:solidFill>
              <a:srgbClr val="4242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L 도형 28">
            <a:extLst>
              <a:ext uri="{FF2B5EF4-FFF2-40B4-BE49-F238E27FC236}">
                <a16:creationId xmlns:a16="http://schemas.microsoft.com/office/drawing/2014/main" id="{933CDF13-280E-46BD-8602-BA108A8720D7}"/>
              </a:ext>
            </a:extLst>
          </p:cNvPr>
          <p:cNvSpPr/>
          <p:nvPr/>
        </p:nvSpPr>
        <p:spPr>
          <a:xfrm rot="16200000">
            <a:off x="10596058" y="5525980"/>
            <a:ext cx="644522" cy="558800"/>
          </a:xfrm>
          <a:prstGeom prst="corner">
            <a:avLst>
              <a:gd name="adj1" fmla="val 4546"/>
              <a:gd name="adj2" fmla="val 4545"/>
            </a:avLst>
          </a:prstGeom>
          <a:solidFill>
            <a:srgbClr val="424242"/>
          </a:solidFill>
          <a:ln w="6350">
            <a:solidFill>
              <a:srgbClr val="4242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27CF417-7A3D-45A9-95CA-FE52534D1C03}"/>
              </a:ext>
            </a:extLst>
          </p:cNvPr>
          <p:cNvSpPr/>
          <p:nvPr/>
        </p:nvSpPr>
        <p:spPr>
          <a:xfrm>
            <a:off x="884804" y="1602007"/>
            <a:ext cx="10129942" cy="42602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2000" dirty="0">
              <a:solidFill>
                <a:schemeClr val="tx1"/>
              </a:solidFill>
              <a:ea typeface="에스코어 드림 3 Light" panose="020B0303030302020204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err="1">
                <a:solidFill>
                  <a:schemeClr val="tx1"/>
                </a:solidFill>
                <a:ea typeface="에스코어 드림 3 Light" panose="020B0303030302020204"/>
              </a:rPr>
              <a:t>하이퍼</a:t>
            </a:r>
            <a:r>
              <a:rPr lang="ko-KR" altLang="en-US" sz="2000" dirty="0">
                <a:solidFill>
                  <a:schemeClr val="tx1"/>
                </a:solidFill>
                <a:ea typeface="에스코어 드림 3 Light" panose="020B0303030302020204"/>
              </a:rPr>
              <a:t> 파라미터를 변경하면서 정확도 향상 작업</a:t>
            </a:r>
            <a:endParaRPr lang="en-US" altLang="ko-KR" sz="2000" dirty="0">
              <a:solidFill>
                <a:schemeClr val="tx1"/>
              </a:solidFill>
              <a:ea typeface="에스코어 드림 3 Light" panose="020B030303030202020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E4FC33-A1B8-4215-A3D4-DA5E611EE8DD}"/>
              </a:ext>
            </a:extLst>
          </p:cNvPr>
          <p:cNvSpPr txBox="1"/>
          <p:nvPr/>
        </p:nvSpPr>
        <p:spPr>
          <a:xfrm rot="5400000">
            <a:off x="319692" y="-262859"/>
            <a:ext cx="861774" cy="134939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05</a:t>
            </a:r>
            <a:endParaRPr lang="ko-KR" altLang="en-US" sz="4400" spc="-3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EEDB32-1961-4B2A-8422-8A7A60BE1F92}"/>
              </a:ext>
            </a:extLst>
          </p:cNvPr>
          <p:cNvSpPr txBox="1"/>
          <p:nvPr/>
        </p:nvSpPr>
        <p:spPr>
          <a:xfrm>
            <a:off x="707448" y="166898"/>
            <a:ext cx="2664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추후 계획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FAA2B90-2BE6-440E-974A-0469447B2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11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2477DE4-DCB2-4D68-B90A-124E5189C016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AF5B7CE-8C02-4C4A-B158-E4337E23F952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3DC5D6B3-ADAC-4E38-8DBC-BCAF6D8C25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78069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9890713-6D61-41EF-8B1E-F02B3607B0DD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BD44389-8901-4C8F-8860-EDE8A3F45813}"/>
              </a:ext>
            </a:extLst>
          </p:cNvPr>
          <p:cNvSpPr/>
          <p:nvPr/>
        </p:nvSpPr>
        <p:spPr>
          <a:xfrm>
            <a:off x="698500" y="1376140"/>
            <a:ext cx="10308719" cy="47484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1940" marR="0" indent="-281940" algn="l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Nvidia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드라이버 설치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: </a:t>
            </a:r>
            <a:r>
              <a:rPr lang="en-US" altLang="ko-KR" dirty="0">
                <a:hlinkClick r:id="rId2"/>
              </a:rPr>
              <a:t>[Ubuntu 20.04 LTS]Nvidia</a:t>
            </a:r>
            <a:r>
              <a:rPr lang="ko-KR" altLang="en-US" dirty="0">
                <a:hlinkClick r:id="rId2"/>
              </a:rPr>
              <a:t>드라이버 설치하기 </a:t>
            </a:r>
            <a:r>
              <a:rPr lang="en-US" altLang="ko-KR" dirty="0">
                <a:hlinkClick r:id="rId2"/>
              </a:rPr>
              <a:t>— </a:t>
            </a:r>
            <a:r>
              <a:rPr lang="ko-KR" altLang="en-US" dirty="0">
                <a:hlinkClick r:id="rId2"/>
              </a:rPr>
              <a:t>평범한 이야기 </a:t>
            </a:r>
            <a:r>
              <a:rPr lang="en-US" altLang="ko-KR" dirty="0">
                <a:hlinkClick r:id="rId2"/>
              </a:rPr>
              <a:t>(tistory.com)</a:t>
            </a:r>
            <a:endParaRPr lang="en-US" altLang="ko-KR" dirty="0"/>
          </a:p>
          <a:p>
            <a:pPr marL="281940" marR="0" indent="-281940" algn="l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kern="0" dirty="0" err="1">
                <a:solidFill>
                  <a:srgbClr val="000000"/>
                </a:solidFill>
                <a:latin typeface="휴먼명조"/>
                <a:ea typeface="휴먼명조"/>
              </a:rPr>
              <a:t>AiHub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 ‘</a:t>
            </a:r>
            <a:r>
              <a:rPr lang="ko-KR" altLang="en-US" kern="0" dirty="0">
                <a:solidFill>
                  <a:srgbClr val="000000"/>
                </a:solidFill>
                <a:latin typeface="휴먼명조"/>
                <a:ea typeface="휴먼명조"/>
              </a:rPr>
              <a:t>공사현장 안전장비 인식 이미지</a:t>
            </a: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‘: </a:t>
            </a:r>
            <a:r>
              <a:rPr lang="ko-KR" altLang="en-US" dirty="0">
                <a:hlinkClick r:id="rId3"/>
              </a:rPr>
              <a:t>공사현장 안전장비 인식 이미지 소개 </a:t>
            </a:r>
            <a:r>
              <a:rPr lang="en-US" altLang="ko-KR" dirty="0">
                <a:hlinkClick r:id="rId3"/>
              </a:rPr>
              <a:t>| AI </a:t>
            </a:r>
            <a:r>
              <a:rPr lang="ko-KR" altLang="en-US" dirty="0">
                <a:hlinkClick r:id="rId3"/>
              </a:rPr>
              <a:t>허브 </a:t>
            </a:r>
            <a:r>
              <a:rPr lang="en-US" altLang="ko-KR" dirty="0">
                <a:hlinkClick r:id="rId3"/>
              </a:rPr>
              <a:t>(aihub.or.kr)</a:t>
            </a:r>
            <a:endParaRPr lang="en-US" altLang="ko-KR" dirty="0"/>
          </a:p>
          <a:p>
            <a:pPr marR="0" algn="l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kern="0" dirty="0">
                <a:solidFill>
                  <a:srgbClr val="000000"/>
                </a:solidFill>
                <a:latin typeface="휴먼명조"/>
                <a:ea typeface="휴먼명조"/>
              </a:rPr>
              <a:t>YOLOv5: </a:t>
            </a:r>
            <a:r>
              <a:rPr lang="en-US" altLang="ko-KR" u="sng" dirty="0">
                <a:solidFill>
                  <a:srgbClr val="0563C1"/>
                </a:solidFill>
                <a:hlinkClick r:id="rId4"/>
              </a:rPr>
              <a:t>https://github.com/ultralytics/yolov5</a:t>
            </a:r>
            <a:endParaRPr lang="en-US" altLang="ko-KR" u="sng" dirty="0">
              <a:solidFill>
                <a:srgbClr val="0563C1"/>
              </a:solidFill>
            </a:endParaRPr>
          </a:p>
          <a:p>
            <a:pPr marR="0" algn="l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           </a:t>
            </a:r>
            <a:r>
              <a:rPr lang="en-US" altLang="ko-KR" dirty="0">
                <a:hlinkClick r:id="rId5"/>
              </a:rPr>
              <a:t>YOLOv5 New Version - Improvements And Evaluation (roboflow.com)</a:t>
            </a:r>
            <a:endParaRPr lang="en-US" altLang="ko-KR" sz="1800" u="sng" kern="0" spc="0" dirty="0">
              <a:solidFill>
                <a:srgbClr val="0563C1"/>
              </a:solidFill>
              <a:effectLst/>
              <a:latin typeface="휴먼명조"/>
              <a:ea typeface="휴먼명조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13AD0A-A481-4C9D-826E-CEB67F3B6DE8}"/>
              </a:ext>
            </a:extLst>
          </p:cNvPr>
          <p:cNvSpPr txBox="1"/>
          <p:nvPr/>
        </p:nvSpPr>
        <p:spPr>
          <a:xfrm rot="5400000">
            <a:off x="319692" y="-262859"/>
            <a:ext cx="861774" cy="134939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ko-KR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05</a:t>
            </a:r>
            <a:endParaRPr lang="ko-KR" altLang="en-US" sz="4400" spc="-300" dirty="0"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A40F2E-BFD0-4BF0-A20B-A1EF39608BDB}"/>
              </a:ext>
            </a:extLst>
          </p:cNvPr>
          <p:cNvSpPr txBox="1"/>
          <p:nvPr/>
        </p:nvSpPr>
        <p:spPr>
          <a:xfrm>
            <a:off x="707448" y="166898"/>
            <a:ext cx="2664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참고 문헌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20464B-FFDD-4433-81FE-96693CC2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12</a:t>
            </a:fld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D2AE984-8E7D-429C-AEBF-14AC0747980F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46B99C8-DC56-4279-A9B9-C8E6929C3C6E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CAD3DD8-5E33-4963-BC16-A8DD39EFC2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2705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232116B-ADE0-4213-A566-454551D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43100" y="2897452"/>
            <a:ext cx="8305800" cy="1045898"/>
          </a:xfrm>
        </p:spPr>
        <p:txBody>
          <a:bodyPr>
            <a:normAutofit/>
          </a:bodyPr>
          <a:lstStyle/>
          <a:p>
            <a:r>
              <a:rPr lang="en-US" altLang="ko-KR" sz="4400" spc="-150" dirty="0" err="1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QnA</a:t>
            </a:r>
            <a:endParaRPr lang="ko-KR" altLang="en-US" sz="4400" spc="-15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742CBE-E2B7-4321-9ECE-865DBA21BE5E}"/>
              </a:ext>
            </a:extLst>
          </p:cNvPr>
          <p:cNvCxnSpPr>
            <a:cxnSpLocks/>
          </p:cNvCxnSpPr>
          <p:nvPr/>
        </p:nvCxnSpPr>
        <p:spPr>
          <a:xfrm>
            <a:off x="3251200" y="2755635"/>
            <a:ext cx="30162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D2B78B0-74F3-4EDB-93CF-6D6D3772ACD3}"/>
              </a:ext>
            </a:extLst>
          </p:cNvPr>
          <p:cNvCxnSpPr>
            <a:cxnSpLocks/>
          </p:cNvCxnSpPr>
          <p:nvPr/>
        </p:nvCxnSpPr>
        <p:spPr>
          <a:xfrm flipV="1">
            <a:off x="6019800" y="3706281"/>
            <a:ext cx="2974086" cy="190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부제목 2">
            <a:extLst>
              <a:ext uri="{FF2B5EF4-FFF2-40B4-BE49-F238E27FC236}">
                <a16:creationId xmlns:a16="http://schemas.microsoft.com/office/drawing/2014/main" id="{8C98185C-585D-4FC1-B194-67965EB34219}"/>
              </a:ext>
            </a:extLst>
          </p:cNvPr>
          <p:cNvSpPr txBox="1">
            <a:spLocks/>
          </p:cNvSpPr>
          <p:nvPr/>
        </p:nvSpPr>
        <p:spPr>
          <a:xfrm>
            <a:off x="2847975" y="2897452"/>
            <a:ext cx="649605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4400" spc="-15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감사합니다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421469A-7AED-487A-B580-71BA57FA7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13</a:t>
            </a:fld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F95FFC8-263B-45AC-BA00-762B1FEB6CEA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9BFD31E-893E-4502-B779-67322F22E834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679A9782-9CB6-4355-AE67-267C8C2364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3859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666746-8C88-4979-967D-4D4B4E3B09E2}"/>
              </a:ext>
            </a:extLst>
          </p:cNvPr>
          <p:cNvSpPr txBox="1"/>
          <p:nvPr/>
        </p:nvSpPr>
        <p:spPr>
          <a:xfrm>
            <a:off x="202717" y="268585"/>
            <a:ext cx="2852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CONTENT</a:t>
            </a:r>
            <a:endParaRPr lang="ko-KR" altLang="en-US" sz="2400" spc="-15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DCFE422-97AC-4293-8A19-7FFD0442B116}"/>
              </a:ext>
            </a:extLst>
          </p:cNvPr>
          <p:cNvCxnSpPr>
            <a:cxnSpLocks/>
          </p:cNvCxnSpPr>
          <p:nvPr/>
        </p:nvCxnSpPr>
        <p:spPr>
          <a:xfrm flipH="1">
            <a:off x="202717" y="673100"/>
            <a:ext cx="2451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4408B110-F8DB-4C10-9BDE-AD683037AE87}"/>
              </a:ext>
            </a:extLst>
          </p:cNvPr>
          <p:cNvGrpSpPr/>
          <p:nvPr/>
        </p:nvGrpSpPr>
        <p:grpSpPr>
          <a:xfrm>
            <a:off x="1945355" y="2141400"/>
            <a:ext cx="3317207" cy="1107996"/>
            <a:chOff x="2314813" y="2047120"/>
            <a:chExt cx="3317207" cy="110799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209C9C3-ABB7-4321-A014-A558CC6B7A93}"/>
                </a:ext>
              </a:extLst>
            </p:cNvPr>
            <p:cNvSpPr txBox="1"/>
            <p:nvPr/>
          </p:nvSpPr>
          <p:spPr>
            <a:xfrm rot="5400000">
              <a:off x="2435511" y="1926422"/>
              <a:ext cx="1107996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6000" spc="-30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02</a:t>
              </a:r>
              <a:endParaRPr lang="ko-KR" altLang="en-US" sz="60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975AB65-32A6-4214-95A0-D76FC6BBF264}"/>
                </a:ext>
              </a:extLst>
            </p:cNvPr>
            <p:cNvSpPr txBox="1"/>
            <p:nvPr/>
          </p:nvSpPr>
          <p:spPr>
            <a:xfrm>
              <a:off x="3198704" y="2308099"/>
              <a:ext cx="2433316" cy="5749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400" dirty="0">
                  <a:solidFill>
                    <a:prstClr val="black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데이터 </a:t>
              </a:r>
              <a:r>
                <a:rPr lang="ko-KR" altLang="en-US" sz="2400" dirty="0" err="1">
                  <a:solidFill>
                    <a:prstClr val="black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전처리</a:t>
              </a:r>
              <a:endParaRPr lang="en-US" altLang="ko-KR" sz="2400" dirty="0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1E84C3D4-893A-4166-8FDE-8835B17BE122}"/>
              </a:ext>
            </a:extLst>
          </p:cNvPr>
          <p:cNvGrpSpPr/>
          <p:nvPr/>
        </p:nvGrpSpPr>
        <p:grpSpPr>
          <a:xfrm>
            <a:off x="363127" y="1077616"/>
            <a:ext cx="2290690" cy="1385953"/>
            <a:chOff x="420534" y="1134765"/>
            <a:chExt cx="2290690" cy="138595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4834C1F-7A90-473A-BA0C-B851EF52A01A}"/>
                </a:ext>
              </a:extLst>
            </p:cNvPr>
            <p:cNvSpPr txBox="1"/>
            <p:nvPr/>
          </p:nvSpPr>
          <p:spPr>
            <a:xfrm rot="5400000">
              <a:off x="541232" y="1014067"/>
              <a:ext cx="1107996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60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0D4A6A4-3251-4DAB-B481-1CB1F462E855}"/>
                </a:ext>
              </a:extLst>
            </p:cNvPr>
            <p:cNvSpPr txBox="1"/>
            <p:nvPr/>
          </p:nvSpPr>
          <p:spPr>
            <a:xfrm>
              <a:off x="1188010" y="1391755"/>
              <a:ext cx="1523214" cy="11289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400" dirty="0">
                  <a:solidFill>
                    <a:prstClr val="black"/>
                  </a:solidFill>
                  <a:latin typeface="에스코어 드림 3 Light" panose="020B0303030302020204" pitchFamily="34" charset="-127"/>
                  <a:ea typeface="에스코어 드림 9 Black" panose="020B0A03030302020204" pitchFamily="34" charset="-127"/>
                </a:rPr>
                <a:t>임베디드 시스템</a:t>
              </a:r>
              <a:endParaRPr lang="en-US" altLang="ko-KR" sz="2400" dirty="0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6EBB9BE-BF19-4E9B-AA49-7666AC687264}"/>
              </a:ext>
            </a:extLst>
          </p:cNvPr>
          <p:cNvGrpSpPr/>
          <p:nvPr/>
        </p:nvGrpSpPr>
        <p:grpSpPr>
          <a:xfrm>
            <a:off x="4749460" y="3205184"/>
            <a:ext cx="3049609" cy="1107996"/>
            <a:chOff x="4758896" y="3144044"/>
            <a:chExt cx="3049609" cy="110799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EFC9BC1-E6AE-482E-8D81-C3F4FCF49E6C}"/>
                </a:ext>
              </a:extLst>
            </p:cNvPr>
            <p:cNvSpPr txBox="1"/>
            <p:nvPr/>
          </p:nvSpPr>
          <p:spPr>
            <a:xfrm rot="16200000" flipV="1">
              <a:off x="4879594" y="3023346"/>
              <a:ext cx="1107996" cy="1349392"/>
            </a:xfrm>
            <a:prstGeom prst="rect">
              <a:avLst/>
            </a:prstGeom>
          </p:spPr>
          <p:txBody>
            <a:bodyPr vert="vert270" wrap="square" rtlCol="0">
              <a:spAutoFit/>
            </a:bodyPr>
            <a:lstStyle/>
            <a:p>
              <a:r>
                <a:rPr lang="en-US" altLang="ko-KR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03 </a:t>
              </a:r>
              <a:endParaRPr lang="ko-KR" altLang="en-US" sz="60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BD38ED6-292E-4C58-9FF1-FBE141571530}"/>
                </a:ext>
              </a:extLst>
            </p:cNvPr>
            <p:cNvSpPr txBox="1"/>
            <p:nvPr/>
          </p:nvSpPr>
          <p:spPr>
            <a:xfrm>
              <a:off x="5649559" y="3467210"/>
              <a:ext cx="21589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prstClr val="black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모델 테스트</a:t>
              </a:r>
              <a:endParaRPr lang="en-US" altLang="ko-KR" sz="2400" dirty="0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FC98CA1-DB01-4103-BB38-276EF53A2B7F}"/>
              </a:ext>
            </a:extLst>
          </p:cNvPr>
          <p:cNvGrpSpPr/>
          <p:nvPr/>
        </p:nvGrpSpPr>
        <p:grpSpPr>
          <a:xfrm>
            <a:off x="9317686" y="5332753"/>
            <a:ext cx="3049609" cy="1107996"/>
            <a:chOff x="4758896" y="3144044"/>
            <a:chExt cx="3049609" cy="110799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BAD6F41-EE05-4881-893D-8AB1246AB74E}"/>
                </a:ext>
              </a:extLst>
            </p:cNvPr>
            <p:cNvSpPr txBox="1"/>
            <p:nvPr/>
          </p:nvSpPr>
          <p:spPr>
            <a:xfrm rot="16200000" flipV="1">
              <a:off x="4879594" y="3023346"/>
              <a:ext cx="1107996" cy="1349392"/>
            </a:xfrm>
            <a:prstGeom prst="rect">
              <a:avLst/>
            </a:prstGeom>
          </p:spPr>
          <p:txBody>
            <a:bodyPr vert="vert270" wrap="square" rtlCol="0">
              <a:spAutoFit/>
            </a:bodyPr>
            <a:lstStyle/>
            <a:p>
              <a:r>
                <a:rPr lang="en-US" altLang="ko-KR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05 </a:t>
              </a:r>
              <a:endParaRPr lang="ko-KR" altLang="en-US" sz="60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D5836B3-5D74-4FFD-A1FF-037E52FD13F1}"/>
                </a:ext>
              </a:extLst>
            </p:cNvPr>
            <p:cNvSpPr txBox="1"/>
            <p:nvPr/>
          </p:nvSpPr>
          <p:spPr>
            <a:xfrm>
              <a:off x="5649559" y="3467210"/>
              <a:ext cx="21589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prstClr val="black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추후 계획</a:t>
              </a:r>
              <a:endParaRPr lang="en-US" altLang="ko-KR" sz="2400" dirty="0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923F4BD-42F4-4473-A02C-384A6107EF52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F19E116-5A2B-4D9E-A220-798A4BA33585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9A06209-E1E6-4343-81BF-63F4FDA017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8899129-2C9E-429C-B52B-7C5382FD5E70}"/>
              </a:ext>
            </a:extLst>
          </p:cNvPr>
          <p:cNvGrpSpPr/>
          <p:nvPr/>
        </p:nvGrpSpPr>
        <p:grpSpPr>
          <a:xfrm>
            <a:off x="7078323" y="4268968"/>
            <a:ext cx="3049609" cy="1107996"/>
            <a:chOff x="4758896" y="3144044"/>
            <a:chExt cx="3049609" cy="110799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7655DD5-61D4-4767-991C-9680774C922C}"/>
                </a:ext>
              </a:extLst>
            </p:cNvPr>
            <p:cNvSpPr txBox="1"/>
            <p:nvPr/>
          </p:nvSpPr>
          <p:spPr>
            <a:xfrm rot="16200000" flipV="1">
              <a:off x="4879594" y="3023346"/>
              <a:ext cx="1107996" cy="1349392"/>
            </a:xfrm>
            <a:prstGeom prst="rect">
              <a:avLst/>
            </a:prstGeom>
          </p:spPr>
          <p:txBody>
            <a:bodyPr vert="vert270" wrap="square" rtlCol="0">
              <a:spAutoFit/>
            </a:bodyPr>
            <a:lstStyle/>
            <a:p>
              <a:r>
                <a:rPr lang="en-US" altLang="ko-KR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04 </a:t>
              </a:r>
              <a:endParaRPr lang="ko-KR" altLang="en-US" sz="60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03F4BEA-FEA0-4D0B-997B-9D9600FBC235}"/>
                </a:ext>
              </a:extLst>
            </p:cNvPr>
            <p:cNvSpPr txBox="1"/>
            <p:nvPr/>
          </p:nvSpPr>
          <p:spPr>
            <a:xfrm>
              <a:off x="5649559" y="3467210"/>
              <a:ext cx="21589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prstClr val="black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모델 선정</a:t>
              </a:r>
              <a:endParaRPr lang="en-US" altLang="ko-KR" sz="2400" dirty="0">
                <a:solidFill>
                  <a:prstClr val="black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4171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4FFD768-8A04-456F-A762-F1D19720C219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EF6387-A7FE-4CDA-8371-FBC8F066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DD836C-15D5-4DBB-AD5B-8BCB190F9919}"/>
              </a:ext>
            </a:extLst>
          </p:cNvPr>
          <p:cNvSpPr txBox="1"/>
          <p:nvPr/>
        </p:nvSpPr>
        <p:spPr>
          <a:xfrm>
            <a:off x="698500" y="4860559"/>
            <a:ext cx="10426700" cy="1911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딥러닝 개발 프레임워크 및 통합개발환경 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1)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tensorflow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(framework),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tensorflow-gpu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2)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pytorch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(framework)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3)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Pycharm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(IDE)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4)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터미널 </a:t>
            </a:r>
            <a:r>
              <a:rPr lang="ko-KR" altLang="en-US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창분할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프로그램 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Terminator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 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개발에 용이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)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7A6172-31B6-4FED-912B-A341015D4A0B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FE3550C-A6FC-4EB5-80FC-8A8A04623C2C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2A72C10-D0AD-43A9-A3B1-2F9EE1F2AC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464EC36-60AE-431D-9081-754CDB133301}"/>
              </a:ext>
            </a:extLst>
          </p:cNvPr>
          <p:cNvSpPr txBox="1"/>
          <p:nvPr/>
        </p:nvSpPr>
        <p:spPr>
          <a:xfrm>
            <a:off x="2349041" y="3838779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T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ensorflow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AA20B-C89F-4627-B393-2B750ED3F7A4}"/>
              </a:ext>
            </a:extLst>
          </p:cNvPr>
          <p:cNvSpPr txBox="1"/>
          <p:nvPr/>
        </p:nvSpPr>
        <p:spPr>
          <a:xfrm>
            <a:off x="7862383" y="4636900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P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ytorch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AEF9FF9-2E93-4A05-8BA1-6D88349BA238}"/>
              </a:ext>
            </a:extLst>
          </p:cNvPr>
          <p:cNvGrpSpPr/>
          <p:nvPr/>
        </p:nvGrpSpPr>
        <p:grpSpPr>
          <a:xfrm>
            <a:off x="75883" y="-19050"/>
            <a:ext cx="4106650" cy="861774"/>
            <a:chOff x="75883" y="-19050"/>
            <a:chExt cx="4106650" cy="86177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2B0A2A5-974B-4187-81BA-B4AD4DCBB231}"/>
                </a:ext>
              </a:extLst>
            </p:cNvPr>
            <p:cNvSpPr txBox="1"/>
            <p:nvPr/>
          </p:nvSpPr>
          <p:spPr>
            <a:xfrm rot="5400000">
              <a:off x="319692" y="-26285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DDD4652-0550-4E1D-B680-B9A664FE0709}"/>
                </a:ext>
              </a:extLst>
            </p:cNvPr>
            <p:cNvSpPr txBox="1"/>
            <p:nvPr/>
          </p:nvSpPr>
          <p:spPr>
            <a:xfrm>
              <a:off x="707449" y="166898"/>
              <a:ext cx="34750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15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임베디드 시스템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C3186D-335C-45D2-BFA9-35B7E315B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49" y="1449521"/>
            <a:ext cx="5936471" cy="2414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CBF200D-8834-4763-878A-D486BB899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501" y="1446025"/>
            <a:ext cx="4591050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3357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4FFD768-8A04-456F-A762-F1D19720C219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EF6387-A7FE-4CDA-8371-FBC8F066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DD836C-15D5-4DBB-AD5B-8BCB190F9919}"/>
              </a:ext>
            </a:extLst>
          </p:cNvPr>
          <p:cNvSpPr txBox="1"/>
          <p:nvPr/>
        </p:nvSpPr>
        <p:spPr>
          <a:xfrm>
            <a:off x="588830" y="4942266"/>
            <a:ext cx="10426700" cy="1911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딥러닝 개발 프레임워크 및 통합개발환경 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1)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tensorflow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(framework),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tensorflow-gpu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2)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pytorch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(framework)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3)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Pycharm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(IDE)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4)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터미널 </a:t>
            </a:r>
            <a:r>
              <a:rPr lang="ko-KR" altLang="en-US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창분할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프로그램 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Terminator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 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개발에 용이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)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7A6172-31B6-4FED-912B-A341015D4A0B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FE3550C-A6FC-4EB5-80FC-8A8A04623C2C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2A72C10-D0AD-43A9-A3B1-2F9EE1F2AC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464EC36-60AE-431D-9081-754CDB133301}"/>
              </a:ext>
            </a:extLst>
          </p:cNvPr>
          <p:cNvSpPr txBox="1"/>
          <p:nvPr/>
        </p:nvSpPr>
        <p:spPr>
          <a:xfrm>
            <a:off x="742656" y="4321218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T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ensorflow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AA20B-C89F-4627-B393-2B750ED3F7A4}"/>
              </a:ext>
            </a:extLst>
          </p:cNvPr>
          <p:cNvSpPr txBox="1"/>
          <p:nvPr/>
        </p:nvSpPr>
        <p:spPr>
          <a:xfrm>
            <a:off x="8655557" y="4347010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P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ytorch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AEF9FF9-2E93-4A05-8BA1-6D88349BA238}"/>
              </a:ext>
            </a:extLst>
          </p:cNvPr>
          <p:cNvGrpSpPr/>
          <p:nvPr/>
        </p:nvGrpSpPr>
        <p:grpSpPr>
          <a:xfrm>
            <a:off x="75883" y="-19050"/>
            <a:ext cx="4106650" cy="861774"/>
            <a:chOff x="75883" y="-19050"/>
            <a:chExt cx="4106650" cy="86177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2B0A2A5-974B-4187-81BA-B4AD4DCBB231}"/>
                </a:ext>
              </a:extLst>
            </p:cNvPr>
            <p:cNvSpPr txBox="1"/>
            <p:nvPr/>
          </p:nvSpPr>
          <p:spPr>
            <a:xfrm rot="5400000">
              <a:off x="319692" y="-26285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DDD4652-0550-4E1D-B680-B9A664FE0709}"/>
                </a:ext>
              </a:extLst>
            </p:cNvPr>
            <p:cNvSpPr txBox="1"/>
            <p:nvPr/>
          </p:nvSpPr>
          <p:spPr>
            <a:xfrm>
              <a:off x="707449" y="166898"/>
              <a:ext cx="34750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15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임베디드 시스템</a:t>
              </a:r>
            </a:p>
          </p:txBody>
        </p:sp>
      </p:grpSp>
      <p:pic>
        <p:nvPicPr>
          <p:cNvPr id="18" name="그림 17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480FE69A-D99C-4C18-AE6C-2C92CCDAD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325" y="1442821"/>
            <a:ext cx="3856863" cy="2892647"/>
          </a:xfrm>
          <a:prstGeom prst="rect">
            <a:avLst/>
          </a:prstGeom>
        </p:spPr>
      </p:pic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279A0EEB-E4F7-40E2-98DE-3DD92B3BB8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138" y="1442821"/>
            <a:ext cx="3827919" cy="287093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02790FA-3B29-4D55-A57C-35C3C259ED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8" r="28586"/>
          <a:stretch/>
        </p:blipFill>
        <p:spPr>
          <a:xfrm rot="5400000">
            <a:off x="633452" y="1218800"/>
            <a:ext cx="2871695" cy="333314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06BAA1F-CD1D-4B6F-A90E-7E8016886165}"/>
              </a:ext>
            </a:extLst>
          </p:cNvPr>
          <p:cNvSpPr txBox="1"/>
          <p:nvPr/>
        </p:nvSpPr>
        <p:spPr>
          <a:xfrm>
            <a:off x="4699107" y="4324149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P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ytorch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028463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4FFD768-8A04-456F-A762-F1D19720C219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EF6387-A7FE-4CDA-8371-FBC8F066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5</a:t>
            </a:fld>
            <a:endParaRPr lang="ko-KR" altLang="en-US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7A6172-31B6-4FED-912B-A341015D4A0B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FE3550C-A6FC-4EB5-80FC-8A8A04623C2C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2A72C10-D0AD-43A9-A3B1-2F9EE1F2AC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464EC36-60AE-431D-9081-754CDB133301}"/>
              </a:ext>
            </a:extLst>
          </p:cNvPr>
          <p:cNvSpPr txBox="1"/>
          <p:nvPr/>
        </p:nvSpPr>
        <p:spPr>
          <a:xfrm>
            <a:off x="9315981" y="5012291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T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ensorflow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AA20B-C89F-4627-B393-2B750ED3F7A4}"/>
              </a:ext>
            </a:extLst>
          </p:cNvPr>
          <p:cNvSpPr txBox="1"/>
          <p:nvPr/>
        </p:nvSpPr>
        <p:spPr>
          <a:xfrm>
            <a:off x="9602119" y="2187929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P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ytorch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AEF9FF9-2E93-4A05-8BA1-6D88349BA238}"/>
              </a:ext>
            </a:extLst>
          </p:cNvPr>
          <p:cNvGrpSpPr/>
          <p:nvPr/>
        </p:nvGrpSpPr>
        <p:grpSpPr>
          <a:xfrm>
            <a:off x="75883" y="-19050"/>
            <a:ext cx="4106650" cy="861774"/>
            <a:chOff x="75883" y="-19050"/>
            <a:chExt cx="4106650" cy="86177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2B0A2A5-974B-4187-81BA-B4AD4DCBB231}"/>
                </a:ext>
              </a:extLst>
            </p:cNvPr>
            <p:cNvSpPr txBox="1"/>
            <p:nvPr/>
          </p:nvSpPr>
          <p:spPr>
            <a:xfrm rot="5400000">
              <a:off x="319692" y="-26285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DDD4652-0550-4E1D-B680-B9A664FE0709}"/>
                </a:ext>
              </a:extLst>
            </p:cNvPr>
            <p:cNvSpPr txBox="1"/>
            <p:nvPr/>
          </p:nvSpPr>
          <p:spPr>
            <a:xfrm>
              <a:off x="707449" y="166898"/>
              <a:ext cx="34750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15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임베디드 시스템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06BAA1F-CD1D-4B6F-A90E-7E8016886165}"/>
              </a:ext>
            </a:extLst>
          </p:cNvPr>
          <p:cNvSpPr txBox="1"/>
          <p:nvPr/>
        </p:nvSpPr>
        <p:spPr>
          <a:xfrm>
            <a:off x="98632" y="3429000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P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ytorch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pic>
        <p:nvPicPr>
          <p:cNvPr id="22" name="그림 21" descr="전자기기이(가) 표시된 사진&#10;&#10;자동 생성된 설명">
            <a:extLst>
              <a:ext uri="{FF2B5EF4-FFF2-40B4-BE49-F238E27FC236}">
                <a16:creationId xmlns:a16="http://schemas.microsoft.com/office/drawing/2014/main" id="{F09AC06F-5962-43C1-8303-FFB54F4F290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36850" y="1500187"/>
            <a:ext cx="6718300" cy="503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676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4FFD768-8A04-456F-A762-F1D19720C219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EF6387-A7FE-4CDA-8371-FBC8F066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6</a:t>
            </a:fld>
            <a:endParaRPr lang="ko-KR" altLang="en-US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7A6172-31B6-4FED-912B-A341015D4A0B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FE3550C-A6FC-4EB5-80FC-8A8A04623C2C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2A72C10-D0AD-43A9-A3B1-2F9EE1F2AC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464EC36-60AE-431D-9081-754CDB133301}"/>
              </a:ext>
            </a:extLst>
          </p:cNvPr>
          <p:cNvSpPr txBox="1"/>
          <p:nvPr/>
        </p:nvSpPr>
        <p:spPr>
          <a:xfrm>
            <a:off x="750579" y="4166497"/>
            <a:ext cx="2653286" cy="4345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시연영상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8AA20B-C89F-4627-B393-2B750ED3F7A4}"/>
              </a:ext>
            </a:extLst>
          </p:cNvPr>
          <p:cNvSpPr txBox="1"/>
          <p:nvPr/>
        </p:nvSpPr>
        <p:spPr>
          <a:xfrm>
            <a:off x="9602119" y="2187929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P</a:t>
            </a:r>
            <a:r>
              <a:rPr lang="en-US" altLang="ko-KR" sz="2000" kern="0" spc="0" dirty="0" err="1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ytorch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AEF9FF9-2E93-4A05-8BA1-6D88349BA238}"/>
              </a:ext>
            </a:extLst>
          </p:cNvPr>
          <p:cNvGrpSpPr/>
          <p:nvPr/>
        </p:nvGrpSpPr>
        <p:grpSpPr>
          <a:xfrm>
            <a:off x="75883" y="-19050"/>
            <a:ext cx="4106650" cy="861774"/>
            <a:chOff x="75883" y="-19050"/>
            <a:chExt cx="4106650" cy="86177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2B0A2A5-974B-4187-81BA-B4AD4DCBB231}"/>
                </a:ext>
              </a:extLst>
            </p:cNvPr>
            <p:cNvSpPr txBox="1"/>
            <p:nvPr/>
          </p:nvSpPr>
          <p:spPr>
            <a:xfrm rot="5400000">
              <a:off x="319692" y="-26285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DDD4652-0550-4E1D-B680-B9A664FE0709}"/>
                </a:ext>
              </a:extLst>
            </p:cNvPr>
            <p:cNvSpPr txBox="1"/>
            <p:nvPr/>
          </p:nvSpPr>
          <p:spPr>
            <a:xfrm>
              <a:off x="707449" y="166898"/>
              <a:ext cx="34750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15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임베디드 시스템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C3B7879-EBEA-4376-B549-F486ED7A6E61}"/>
              </a:ext>
            </a:extLst>
          </p:cNvPr>
          <p:cNvSpPr txBox="1"/>
          <p:nvPr/>
        </p:nvSpPr>
        <p:spPr>
          <a:xfrm>
            <a:off x="707449" y="1390164"/>
            <a:ext cx="10426700" cy="1911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-150" dirty="0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오디오 모듈 테스트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1)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tensorflow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(framework),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tensorflow-gpu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2)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pytorch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(framework)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3) </a:t>
            </a:r>
            <a:r>
              <a:rPr lang="en-US" altLang="ko-KR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Pycharm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(IDE)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4)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터미널 </a:t>
            </a:r>
            <a:r>
              <a:rPr lang="ko-KR" altLang="en-US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창분할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프로그램 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Terminator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설치 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(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개발에 용이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)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391191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4FFD768-8A04-456F-A762-F1D19720C219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EF6387-A7FE-4CDA-8371-FBC8F066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7</a:t>
            </a:fld>
            <a:endParaRPr lang="ko-KR" altLang="en-US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7A6172-31B6-4FED-912B-A341015D4A0B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FE3550C-A6FC-4EB5-80FC-8A8A04623C2C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2A72C10-D0AD-43A9-A3B1-2F9EE1F2AC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464EC36-60AE-431D-9081-754CDB133301}"/>
              </a:ext>
            </a:extLst>
          </p:cNvPr>
          <p:cNvSpPr txBox="1"/>
          <p:nvPr/>
        </p:nvSpPr>
        <p:spPr>
          <a:xfrm>
            <a:off x="750579" y="3655986"/>
            <a:ext cx="2653286" cy="117320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터미널에서 명령어를 입력하여 영상을 보여주는 시연영상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AEF9FF9-2E93-4A05-8BA1-6D88349BA238}"/>
              </a:ext>
            </a:extLst>
          </p:cNvPr>
          <p:cNvGrpSpPr/>
          <p:nvPr/>
        </p:nvGrpSpPr>
        <p:grpSpPr>
          <a:xfrm>
            <a:off x="75883" y="-19050"/>
            <a:ext cx="4106650" cy="861774"/>
            <a:chOff x="75883" y="-19050"/>
            <a:chExt cx="4106650" cy="86177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2B0A2A5-974B-4187-81BA-B4AD4DCBB231}"/>
                </a:ext>
              </a:extLst>
            </p:cNvPr>
            <p:cNvSpPr txBox="1"/>
            <p:nvPr/>
          </p:nvSpPr>
          <p:spPr>
            <a:xfrm rot="5400000">
              <a:off x="319692" y="-26285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DDD4652-0550-4E1D-B680-B9A664FE0709}"/>
                </a:ext>
              </a:extLst>
            </p:cNvPr>
            <p:cNvSpPr txBox="1"/>
            <p:nvPr/>
          </p:nvSpPr>
          <p:spPr>
            <a:xfrm>
              <a:off x="707449" y="166898"/>
              <a:ext cx="34750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15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임베디드 시스템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C3B7879-EBEA-4376-B549-F486ED7A6E61}"/>
              </a:ext>
            </a:extLst>
          </p:cNvPr>
          <p:cNvSpPr txBox="1"/>
          <p:nvPr/>
        </p:nvSpPr>
        <p:spPr>
          <a:xfrm>
            <a:off x="707449" y="1390164"/>
            <a:ext cx="10426700" cy="1173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-150" dirty="0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카메라 모듈 테스트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1)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명령어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2) 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556656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4FFD768-8A04-456F-A762-F1D19720C219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EF6387-A7FE-4CDA-8371-FBC8F066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8</a:t>
            </a:fld>
            <a:endParaRPr lang="ko-KR" altLang="en-US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7A6172-31B6-4FED-912B-A341015D4A0B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FE3550C-A6FC-4EB5-80FC-8A8A04623C2C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72A72C10-D0AD-43A9-A3B1-2F9EE1F2AC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464EC36-60AE-431D-9081-754CDB133301}"/>
              </a:ext>
            </a:extLst>
          </p:cNvPr>
          <p:cNvSpPr txBox="1"/>
          <p:nvPr/>
        </p:nvSpPr>
        <p:spPr>
          <a:xfrm>
            <a:off x="698500" y="4003943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대충 코드사진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AEF9FF9-2E93-4A05-8BA1-6D88349BA238}"/>
              </a:ext>
            </a:extLst>
          </p:cNvPr>
          <p:cNvGrpSpPr/>
          <p:nvPr/>
        </p:nvGrpSpPr>
        <p:grpSpPr>
          <a:xfrm>
            <a:off x="75883" y="-19050"/>
            <a:ext cx="4106650" cy="861774"/>
            <a:chOff x="75883" y="-19050"/>
            <a:chExt cx="4106650" cy="86177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2B0A2A5-974B-4187-81BA-B4AD4DCBB231}"/>
                </a:ext>
              </a:extLst>
            </p:cNvPr>
            <p:cNvSpPr txBox="1"/>
            <p:nvPr/>
          </p:nvSpPr>
          <p:spPr>
            <a:xfrm rot="5400000">
              <a:off x="319692" y="-26285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DDD4652-0550-4E1D-B680-B9A664FE0709}"/>
                </a:ext>
              </a:extLst>
            </p:cNvPr>
            <p:cNvSpPr txBox="1"/>
            <p:nvPr/>
          </p:nvSpPr>
          <p:spPr>
            <a:xfrm>
              <a:off x="707449" y="166898"/>
              <a:ext cx="34750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15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임베디드 시스템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C3B7879-EBEA-4376-B549-F486ED7A6E61}"/>
              </a:ext>
            </a:extLst>
          </p:cNvPr>
          <p:cNvSpPr txBox="1"/>
          <p:nvPr/>
        </p:nvSpPr>
        <p:spPr>
          <a:xfrm>
            <a:off x="707449" y="1390164"/>
            <a:ext cx="10426700" cy="2283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-150" dirty="0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임시 시스템 테스트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1) </a:t>
            </a:r>
            <a:r>
              <a:rPr lang="en-US" altLang="ko-KR" sz="2000" kern="0" spc="-150" dirty="0" err="1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opencv</a:t>
            </a:r>
            <a:r>
              <a:rPr lang="ko-KR" altLang="en-US" sz="2000" kern="0" spc="-150" dirty="0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를 통해 카메라 모듈의 값을 </a:t>
            </a:r>
            <a:r>
              <a:rPr lang="ko-KR" altLang="en-US" sz="2000" kern="0" spc="-150" dirty="0" err="1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입력받고</a:t>
            </a:r>
            <a:r>
              <a:rPr lang="ko-KR" altLang="en-US" sz="2000" kern="0" spc="-150" dirty="0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 모델과 연결 </a:t>
            </a:r>
            <a:r>
              <a:rPr lang="ko-KR" altLang="en-US" sz="2000" kern="0" spc="-150" dirty="0" err="1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시켜줌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2)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이때 모델은 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##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을 사용하고 </a:t>
            </a:r>
            <a:r>
              <a:rPr lang="ko-KR" altLang="en-US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입력받은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값을 넘겨줌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3)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카메라를 사용했을 때 안전성을 확인하기 위해</a:t>
            </a: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결과값을 받고 사용하지는 않음 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 4) 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실제 모델을 적용해서 클래스 값을 받은 상태로 가정하여 </a:t>
            </a:r>
            <a:r>
              <a:rPr lang="ko-KR" altLang="en-US" sz="2000" kern="0" spc="-150" dirty="0" err="1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랜덤한</a:t>
            </a:r>
            <a:r>
              <a:rPr lang="ko-KR" altLang="en-US" sz="2000" kern="0" spc="-150" dirty="0">
                <a:solidFill>
                  <a:srgbClr val="000000"/>
                </a:solidFill>
                <a:effectLst/>
                <a:latin typeface="휴먼명조"/>
                <a:ea typeface="에스코어 드림 3 Light" panose="020B0303030302020204"/>
              </a:rPr>
              <a:t> 클래스 값 할당</a:t>
            </a:r>
            <a:endParaRPr lang="en-US" altLang="ko-KR" sz="2000" kern="0" spc="-150" dirty="0">
              <a:solidFill>
                <a:srgbClr val="000000"/>
              </a:solidFill>
              <a:effectLst/>
              <a:latin typeface="휴먼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0" kern="0" spc="-150" dirty="0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  5) </a:t>
            </a:r>
            <a:r>
              <a:rPr lang="ko-KR" altLang="en-US" sz="2000" kern="0" spc="-150" dirty="0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만약 </a:t>
            </a:r>
            <a:r>
              <a:rPr lang="ko-KR" altLang="en-US" sz="2000" kern="0" spc="-150" dirty="0" err="1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랜덤한</a:t>
            </a:r>
            <a:r>
              <a:rPr lang="ko-KR" altLang="en-US" sz="2000" kern="0" spc="-150" dirty="0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 값에서 하나 이상의 클래스가 없다면 오디오로 소리 출력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E3190-27BD-40EC-A8A0-64F22F7F8E82}"/>
              </a:ext>
            </a:extLst>
          </p:cNvPr>
          <p:cNvSpPr txBox="1"/>
          <p:nvPr/>
        </p:nvSpPr>
        <p:spPr>
          <a:xfrm>
            <a:off x="698500" y="4771063"/>
            <a:ext cx="2653286" cy="43704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63500" marR="0" indent="0" algn="ctr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대충 시연영상</a:t>
            </a:r>
          </a:p>
        </p:txBody>
      </p:sp>
    </p:spTree>
    <p:extLst>
      <p:ext uri="{BB962C8B-B14F-4D97-AF65-F5344CB8AC3E}">
        <p14:creationId xmlns:p14="http://schemas.microsoft.com/office/powerpoint/2010/main" val="832381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E030FC28-0121-4AB3-87BA-A055D28AE1E2}"/>
              </a:ext>
            </a:extLst>
          </p:cNvPr>
          <p:cNvGrpSpPr/>
          <p:nvPr/>
        </p:nvGrpSpPr>
        <p:grpSpPr>
          <a:xfrm>
            <a:off x="75883" y="-19050"/>
            <a:ext cx="3287800" cy="861774"/>
            <a:chOff x="75883" y="-19050"/>
            <a:chExt cx="3287800" cy="86177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2A17B34-FEFB-4770-9DB1-696CE761A4DE}"/>
                </a:ext>
              </a:extLst>
            </p:cNvPr>
            <p:cNvSpPr txBox="1"/>
            <p:nvPr/>
          </p:nvSpPr>
          <p:spPr>
            <a:xfrm rot="5400000">
              <a:off x="319692" y="-26285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03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F54E207-A230-4096-A32F-44B0A39CCF10}"/>
                </a:ext>
              </a:extLst>
            </p:cNvPr>
            <p:cNvSpPr txBox="1"/>
            <p:nvPr/>
          </p:nvSpPr>
          <p:spPr>
            <a:xfrm>
              <a:off x="707448" y="166898"/>
              <a:ext cx="26562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spc="-15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데이터 </a:t>
              </a:r>
              <a:r>
                <a:rPr lang="ko-KR" altLang="en-US" sz="2800" spc="-150" dirty="0" err="1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전처리</a:t>
              </a:r>
              <a:endParaRPr lang="ko-KR" altLang="en-US" sz="2800" spc="-15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4FFD768-8A04-456F-A762-F1D19720C219}"/>
              </a:ext>
            </a:extLst>
          </p:cNvPr>
          <p:cNvCxnSpPr>
            <a:cxnSpLocks/>
          </p:cNvCxnSpPr>
          <p:nvPr/>
        </p:nvCxnSpPr>
        <p:spPr>
          <a:xfrm flipH="1">
            <a:off x="698500" y="1222365"/>
            <a:ext cx="78613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EF6387-A7FE-4CDA-8371-FBC8F066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9</a:t>
            </a:fld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A3652C2-81F2-4E3A-97CF-6776A90D300E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  <a:solidFill>
            <a:srgbClr val="FFFF00"/>
          </a:solidFill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DB1A49B-F89C-4E14-87A4-506016ED88BA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rgbClr val="5B9BD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3A1ECF03-E6CA-46FC-9AB7-AF0A8F2721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657A3A9-E490-4EAF-9323-1C08A696FD14}"/>
              </a:ext>
            </a:extLst>
          </p:cNvPr>
          <p:cNvSpPr txBox="1"/>
          <p:nvPr/>
        </p:nvSpPr>
        <p:spPr>
          <a:xfrm>
            <a:off x="698500" y="1374971"/>
            <a:ext cx="10426700" cy="117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-150" dirty="0">
                <a:solidFill>
                  <a:srgbClr val="000000"/>
                </a:solidFill>
                <a:latin typeface="휴먼명조"/>
                <a:ea typeface="에스코어 드림 3 Light" panose="020B0303030302020204"/>
              </a:rPr>
              <a:t>전체 원본 데이터 크기</a:t>
            </a:r>
            <a:endParaRPr lang="en-US" altLang="ko-KR" sz="2000" kern="0" spc="-150" dirty="0">
              <a:solidFill>
                <a:srgbClr val="000000"/>
              </a:solidFill>
              <a:latin typeface="휴먼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spc="0" dirty="0">
                <a:solidFill>
                  <a:srgbClr val="000000"/>
                </a:solidFill>
                <a:effectLst/>
                <a:latin typeface="한양신명조"/>
                <a:ea typeface="에스코어 드림 3 Light" panose="020B0303030302020204"/>
              </a:rPr>
              <a:t>사용할 데이터 크기</a:t>
            </a:r>
            <a:endParaRPr lang="en-US" altLang="ko-KR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  <a:p>
            <a:pPr marL="63500" marR="0" indent="0" algn="l" fontAlgn="base" latinLnBrk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000" kern="0" dirty="0" err="1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전처리</a:t>
            </a:r>
            <a:r>
              <a:rPr lang="ko-KR" altLang="en-US" sz="2000" kern="0" dirty="0">
                <a:solidFill>
                  <a:srgbClr val="000000"/>
                </a:solidFill>
                <a:latin typeface="한양신명조"/>
                <a:ea typeface="에스코어 드림 3 Light" panose="020B0303030302020204"/>
              </a:rPr>
              <a:t> 후 데이터 크기</a:t>
            </a:r>
            <a:endParaRPr lang="ko-KR" altLang="en-US" sz="2000" kern="0" spc="0" dirty="0">
              <a:solidFill>
                <a:srgbClr val="000000"/>
              </a:solidFill>
              <a:effectLst/>
              <a:latin typeface="한양신명조"/>
              <a:ea typeface="에스코어 드림 3 Light" panose="020B03030303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736346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</TotalTime>
  <Words>400</Words>
  <Application>Microsoft Office PowerPoint</Application>
  <PresentationFormat>와이드스크린</PresentationFormat>
  <Paragraphs>99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맑은 고딕</vt:lpstr>
      <vt:lpstr>에스코어 드림 3 Light</vt:lpstr>
      <vt:lpstr>에스코어 드림 8 Heavy</vt:lpstr>
      <vt:lpstr>에스코어 드림 9 Black</vt:lpstr>
      <vt:lpstr>한양신명조</vt:lpstr>
      <vt:lpstr>휴먼명조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고은솔</dc:creator>
  <cp:lastModifiedBy>구 태훈</cp:lastModifiedBy>
  <cp:revision>156</cp:revision>
  <dcterms:created xsi:type="dcterms:W3CDTF">2020-11-26T12:57:00Z</dcterms:created>
  <dcterms:modified xsi:type="dcterms:W3CDTF">2022-04-29T09:54:36Z</dcterms:modified>
</cp:coreProperties>
</file>

<file path=docProps/thumbnail.jpeg>
</file>